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13" r:id="rId3"/>
    <p:sldId id="315" r:id="rId4"/>
    <p:sldId id="263" r:id="rId5"/>
    <p:sldId id="320" r:id="rId6"/>
    <p:sldId id="260" r:id="rId7"/>
    <p:sldId id="261" r:id="rId8"/>
    <p:sldId id="257" r:id="rId9"/>
    <p:sldId id="258" r:id="rId10"/>
    <p:sldId id="262" r:id="rId11"/>
    <p:sldId id="259" r:id="rId12"/>
    <p:sldId id="318" r:id="rId13"/>
    <p:sldId id="319" r:id="rId14"/>
    <p:sldId id="31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5993" autoAdjust="0"/>
  </p:normalViewPr>
  <p:slideViewPr>
    <p:cSldViewPr snapToGrid="0">
      <p:cViewPr varScale="1">
        <p:scale>
          <a:sx n="77" d="100"/>
          <a:sy n="77" d="100"/>
        </p:scale>
        <p:origin x="8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68E13-7905-4063-A9D9-BFD3B45DBED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ABE1F-D8FE-41FF-AD8E-88646E9B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69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BE1F-D8FE-41FF-AD8E-88646E9BCB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4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39" tIns="45719" rIns="91439" bIns="45719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FC40E9-0C90-4634-9754-ED633AE49D7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BE1F-D8FE-41FF-AD8E-88646E9BCB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9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provides elegant, concise construction of versatile graphics, and affords high-performance interactivity over large or streaming datasets. Bokeh can help anyone who would like to quickly and easily make interactive plots, dashboards, and data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BE1F-D8FE-41FF-AD8E-88646E9BCB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623E-1D5C-4908-AEA0-E1704A15E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E62AF-98BF-4743-8189-74DC0F640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B25E2-0D4E-4366-BB03-2CD91D68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E7886-8572-46A8-834A-1E4ACA69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FB29-02D0-496D-9154-58D0797D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7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205A-B9E5-4C84-A4A8-FF0AFA7E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5A29D-7936-432F-8FC0-E9C3E84FF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295F-7E36-499D-B960-48E56A12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EF2CC-A841-43EC-AE41-603145E0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C8FD6-8DFE-44EB-87C6-BAEBFDE8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0B497-33E7-4CE9-A6E9-11604FFE7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838EC-781D-450B-AA8B-6E71BD434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3A8D-D72E-426D-B5D3-E585E3BB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A020F-E31C-4468-9DBE-20D36AE4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3644-30BA-4136-86EB-6EDB453F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5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381000"/>
            <a:ext cx="11360800" cy="763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3200" cap="none">
                <a:latin typeface="+mj-lt"/>
                <a:ea typeface="Adobe Fan Heiti Std B" pitchFamily="34" charset="-128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defRPr sz="2400">
                <a:latin typeface="+mn-lt"/>
                <a:ea typeface="Adobe Fan Heiti Std B" pitchFamily="34" charset="-128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817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609601" y="2020824"/>
            <a:ext cx="536448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6217920" y="2020824"/>
            <a:ext cx="536448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9E781C6-1634-4A56-B2BE-62150BE83935}" type="datetime4">
              <a:rPr lang="en-US" smtClean="0"/>
              <a:pPr/>
              <a:t>October 9, 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19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028C-2DF9-43A2-9A11-5782C987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3751-F489-423F-AEA2-87CC93523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0856A-C5AD-4B97-80D7-52F38D5F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6480-6D7D-440F-81F5-7C1AF6653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5CF30-12A8-42A2-B90D-6773C23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6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43C4-CE80-49D1-AA88-30A05B07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A5536-1EDE-4078-8885-8686C161F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71C6-9441-4E16-8AAD-5440CA84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5369A-7645-4292-9BBF-B2583C8D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E449B-11A2-47F4-931D-336BE823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5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8D47-87E3-46F6-95CC-5281F20D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17017-2598-430A-BCE9-5B81748E5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ED8B5-5E77-476C-A049-E84120872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C2548-C30A-47CC-B159-972A145D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AA9A7-87F1-462D-B98E-7AA91E83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D2FE0-4AD1-4195-8198-5B218FD0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A18D-59E2-482A-9320-89B40EAD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10CD-65B2-45B0-8C9E-BA84FDBCD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D84E8-758A-4E3B-A432-8B085BB2A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FC7BA1-EA48-41EA-B3DD-AE985D767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EBE5F-243A-432B-B49C-DE4A3D251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7AA1C3-80F2-4C63-BE69-6A85EA345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C9B7E2-BC80-461E-90DB-DB863FC2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EAD64-B2DC-4D84-8534-356138C4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9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0F79-2786-4E98-9CA1-536A9CDD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319B5-E01F-4EA6-B15C-E93646F2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415DF-22FE-4A10-9E6B-FFA25579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9C8D1-5661-4312-934A-744753E3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3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1619DE-A082-47E5-970A-3AA5C38D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8EDC6-A534-4F14-BD44-0BE8424B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D409C-AF7F-4887-B91C-4D8F20C3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7AAA-AA98-4AC8-9D24-E2DEB0F5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98D0-B26C-4226-B3BA-2229E836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E8C19-9530-47CE-A900-5ADB8155B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0F47B-51FE-44A2-BA74-4AD1024C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1AB2-9376-471D-9467-9CDB0BB3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BCFA4-40B5-4436-8237-E3EFCC5E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3950-9551-4DE4-97B1-CB9DBE5D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64C59-30A9-4E0B-A970-FF8DDE937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B0E08-0346-48E4-AAA1-8F1153209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7D240-DE42-4BBF-8211-5CF8257B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C2A73-EB89-4230-8F1F-16282728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38210-05F7-4B05-A426-B4AD4F40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3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F4C26-4A8E-4A04-8DA6-51EAB1E9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0AF33-59CE-4528-BF2C-3CCF271BB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32AF-3315-48A8-8D70-BB7200DE7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80BB4-05A5-4885-83DA-6E84FDC4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1A18A-A095-4BB6-BA65-C7AACE8CB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201912-dv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sdsc.edu/training/interactive/dpc_python_2019/" TargetMode="External"/><Relationship Id="rId2" Type="http://schemas.openxmlformats.org/officeDocument/2006/relationships/hyperlink" Target="https://vis.tacc.utexas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sc.edu/user-resources/software/jupyt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://cac.cornell.edu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vw.cac.cornell.edu/PyDataSci2/" TargetMode="External"/><Relationship Id="rId2" Type="http://schemas.openxmlformats.org/officeDocument/2006/relationships/hyperlink" Target="https://cvw.cac.cornell.edu/PyDataSci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pyter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4&amp;v=eVET9IYgbao&amp;feature=emb_logo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okeh.org/en/latest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14B7A6-E866-4E3E-B820-C3E19432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1" t="11305" r="7758" b="3914"/>
          <a:stretch/>
        </p:blipFill>
        <p:spPr>
          <a:xfrm>
            <a:off x="0" y="-49692"/>
            <a:ext cx="12244412" cy="6937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0FA78-FD85-46E4-9FC7-B0D14F4F2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0" y="1043609"/>
            <a:ext cx="5092147" cy="322524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Data Visualization With Python Using </a:t>
            </a:r>
            <a:r>
              <a:rPr lang="en-US" b="1" dirty="0" err="1">
                <a:solidFill>
                  <a:schemeClr val="bg1"/>
                </a:solidFill>
              </a:rPr>
              <a:t>Jupyter</a:t>
            </a:r>
            <a:r>
              <a:rPr lang="en-US" b="1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7BA96-42C3-49F3-BDB7-DAE89E9C1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052" y="5814391"/>
            <a:ext cx="7015370" cy="710648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https://tinyurl.com/201912-dvp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0C3C1-8128-4D90-A609-DD7B25906E26}"/>
              </a:ext>
            </a:extLst>
          </p:cNvPr>
          <p:cNvSpPr txBox="1"/>
          <p:nvPr/>
        </p:nvSpPr>
        <p:spPr>
          <a:xfrm>
            <a:off x="6440557" y="4393096"/>
            <a:ext cx="3644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Jeff Sale</a:t>
            </a:r>
          </a:p>
          <a:p>
            <a:r>
              <a:rPr lang="en-US" b="1" dirty="0">
                <a:solidFill>
                  <a:schemeClr val="bg1"/>
                </a:solidFill>
              </a:rPr>
              <a:t>SDSC Learning Design Technologist</a:t>
            </a:r>
          </a:p>
          <a:p>
            <a:r>
              <a:rPr lang="en-US" b="1" dirty="0">
                <a:solidFill>
                  <a:schemeClr val="bg1"/>
                </a:solidFill>
              </a:rPr>
              <a:t>XSEDE ECSS Visualization Consultant</a:t>
            </a:r>
          </a:p>
          <a:p>
            <a:r>
              <a:rPr lang="en-US" b="1" dirty="0">
                <a:solidFill>
                  <a:schemeClr val="bg1"/>
                </a:solidFill>
              </a:rPr>
              <a:t>XSEDE Workforce Development</a:t>
            </a:r>
          </a:p>
        </p:txBody>
      </p:sp>
    </p:spTree>
    <p:extLst>
      <p:ext uri="{BB962C8B-B14F-4D97-AF65-F5344CB8AC3E}">
        <p14:creationId xmlns:p14="http://schemas.microsoft.com/office/powerpoint/2010/main" val="41967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6EDF-8C08-4C88-B95C-AFD64E7E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HoloViz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D319E-E31C-4437-87D8-AFD8C940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E4BB7B-4EB1-4E30-A7E1-D23E46B9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07" y="3555741"/>
            <a:ext cx="10152185" cy="27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64804-FBAA-413E-95E5-3BF88613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55" y="1553601"/>
            <a:ext cx="8691824" cy="11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1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6332-9B66-46F8-A23D-195A6BE4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F431-C001-42E1-8753-DAE1611A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449"/>
            <a:ext cx="10515600" cy="141999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Seaborn is a Python data visualization library based on </a:t>
            </a:r>
            <a:r>
              <a:rPr lang="en-US" dirty="0">
                <a:hlinkClick r:id="rId2"/>
              </a:rPr>
              <a:t>matplotlib</a:t>
            </a:r>
            <a:r>
              <a:rPr lang="en-US" dirty="0"/>
              <a:t>. It provides a high-level interface for drawing attractive and informative statistical graphics.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https://seaborn.pydata.org/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CC767-969A-4925-AC5A-50D962A6C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070" y="2712148"/>
            <a:ext cx="6183086" cy="345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3348-C6FE-4839-81CC-CAB105A1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Access </a:t>
            </a:r>
            <a:r>
              <a:rPr lang="en-US" dirty="0" err="1"/>
              <a:t>Jupyter</a:t>
            </a:r>
            <a:r>
              <a:rPr lang="en-US" dirty="0"/>
              <a:t> on XSEDE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A73A-CCFC-4961-9012-C86EFE35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TACC Visualization Portal</a:t>
            </a:r>
          </a:p>
          <a:p>
            <a:pPr lvl="1"/>
            <a:r>
              <a:rPr lang="en-US" dirty="0">
                <a:hlinkClick r:id="rId2"/>
              </a:rPr>
              <a:t>https://vis.tacc.utexas.edu/</a:t>
            </a:r>
            <a:endParaRPr lang="en-US" dirty="0"/>
          </a:p>
          <a:p>
            <a:r>
              <a:rPr lang="en-US" dirty="0"/>
              <a:t>SDSC Comet</a:t>
            </a:r>
          </a:p>
          <a:p>
            <a:pPr lvl="1"/>
            <a:r>
              <a:rPr lang="en-US" dirty="0">
                <a:hlinkClick r:id="rId3"/>
              </a:rPr>
              <a:t>https://education.sdsc.edu/training/interactive/dpc_python_2019/</a:t>
            </a:r>
            <a:endParaRPr lang="en-US" dirty="0"/>
          </a:p>
          <a:p>
            <a:r>
              <a:rPr lang="en-US" dirty="0"/>
              <a:t>PSC Bridges</a:t>
            </a:r>
          </a:p>
          <a:p>
            <a:pPr lvl="1"/>
            <a:r>
              <a:rPr lang="en-US" dirty="0">
                <a:hlinkClick r:id="rId4"/>
              </a:rPr>
              <a:t>https://www.psc.edu/user-resources/software/jupyter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1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4BC3-6A45-470D-900F-1ABC5D6B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 About My Programming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3E59C-7607-424E-B193-6583A76E6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Stack Overflow Programmer</a:t>
            </a:r>
          </a:p>
          <a:p>
            <a:r>
              <a:rPr lang="en-US" sz="3200" i="1" dirty="0"/>
              <a:t>“See One, Do One, Teach One”</a:t>
            </a:r>
          </a:p>
          <a:p>
            <a:pPr lvl="1"/>
            <a:r>
              <a:rPr lang="en-US" sz="2800" dirty="0"/>
              <a:t>(Teaching Hospital Surgery Mantra)</a:t>
            </a:r>
          </a:p>
        </p:txBody>
      </p:sp>
    </p:spTree>
    <p:extLst>
      <p:ext uri="{BB962C8B-B14F-4D97-AF65-F5344CB8AC3E}">
        <p14:creationId xmlns:p14="http://schemas.microsoft.com/office/powerpoint/2010/main" val="33097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064B-2DC0-4495-9F84-3501B093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5774418"/>
          </a:xfrm>
        </p:spPr>
        <p:txBody>
          <a:bodyPr>
            <a:noAutofit/>
          </a:bodyPr>
          <a:lstStyle/>
          <a:p>
            <a:r>
              <a:rPr lang="en-US" sz="9600" b="1" i="1" dirty="0"/>
              <a:t>Let’s just jump into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4E97-C040-4E35-89F8-EE2A805F4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philly d">
            <a:extLst>
              <a:ext uri="{FF2B5EF4-FFF2-40B4-BE49-F238E27FC236}">
                <a16:creationId xmlns:a16="http://schemas.microsoft.com/office/drawing/2014/main" id="{A4613430-BEBC-4D5A-8A99-E4A6FD0B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33" y="234497"/>
            <a:ext cx="4109410" cy="621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type="body" idx="1"/>
          </p:nvPr>
        </p:nvSpPr>
        <p:spPr>
          <a:xfrm>
            <a:off x="685164" y="1310545"/>
            <a:ext cx="5746200" cy="4555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Born in Canada (Naturalized last year. Woohoo I can vote!!)</a:t>
            </a:r>
          </a:p>
          <a:p>
            <a:endParaRPr lang="en-US" dirty="0"/>
          </a:p>
          <a:p>
            <a:r>
              <a:rPr lang="en-US" dirty="0"/>
              <a:t>B.S., Applied Physics </a:t>
            </a:r>
          </a:p>
          <a:p>
            <a:pPr lvl="1"/>
            <a:r>
              <a:rPr lang="en-US" sz="2000" dirty="0"/>
              <a:t>Emphasis: Condensed Matter (“Solid State Physics”)</a:t>
            </a:r>
          </a:p>
          <a:p>
            <a:pPr lvl="2"/>
            <a:r>
              <a:rPr lang="en-US" sz="1800" dirty="0"/>
              <a:t>San Diego State University</a:t>
            </a:r>
          </a:p>
          <a:p>
            <a:pPr lvl="2"/>
            <a:r>
              <a:rPr lang="en-US" sz="1800" dirty="0"/>
              <a:t>Mesa Community College</a:t>
            </a:r>
          </a:p>
          <a:p>
            <a:endParaRPr lang="en-US" dirty="0"/>
          </a:p>
          <a:p>
            <a:r>
              <a:rPr lang="en-US" dirty="0"/>
              <a:t>M.A. Learning Design and Technology</a:t>
            </a:r>
          </a:p>
          <a:p>
            <a:pPr lvl="1"/>
            <a:r>
              <a:rPr lang="en-US" sz="2000" dirty="0"/>
              <a:t>Specialize in MOOCs</a:t>
            </a:r>
          </a:p>
          <a:p>
            <a:pPr lvl="1"/>
            <a:endParaRPr lang="en-US" sz="2000" dirty="0"/>
          </a:p>
          <a:p>
            <a:r>
              <a:rPr lang="en-US" dirty="0"/>
              <a:t>SDSC Learning Design Technologist</a:t>
            </a:r>
          </a:p>
          <a:p>
            <a:r>
              <a:rPr lang="en-US" dirty="0"/>
              <a:t>XSEDE ECSS Visualization Consultant </a:t>
            </a:r>
          </a:p>
          <a:p>
            <a:r>
              <a:rPr lang="en-US" dirty="0"/>
              <a:t>XSEDE Workforce Development</a:t>
            </a:r>
          </a:p>
        </p:txBody>
      </p:sp>
      <p:pic>
        <p:nvPicPr>
          <p:cNvPr id="13314" name="Picture 2" descr="http://www.scielo.br/img/fbpe/bjp/v32n4/a23fig13.gif"/>
          <p:cNvPicPr>
            <a:picLocks noChangeAspect="1" noChangeArrowheads="1"/>
          </p:cNvPicPr>
          <p:nvPr/>
        </p:nvPicPr>
        <p:blipFill rotWithShape="1">
          <a:blip r:embed="rId3"/>
          <a:srcRect b="14154"/>
          <a:stretch/>
        </p:blipFill>
        <p:spPr bwMode="auto">
          <a:xfrm>
            <a:off x="7727183" y="2920999"/>
            <a:ext cx="2236978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https://moodle.org/pluginfile.php/115/mod_forum/attachment/14342/log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78" y="5322399"/>
            <a:ext cx="1950636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flaglane.com/download/canadian-flag/canadian-flag-graphi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75" y="1153312"/>
            <a:ext cx="2401556" cy="126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insidehighered.com/sites/default/server_files/media/courser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490" y="4958862"/>
            <a:ext cx="1352883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274" y="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John Muir Trail</a:t>
            </a:r>
          </a:p>
        </p:txBody>
      </p:sp>
    </p:spTree>
    <p:extLst>
      <p:ext uri="{BB962C8B-B14F-4D97-AF65-F5344CB8AC3E}">
        <p14:creationId xmlns:p14="http://schemas.microsoft.com/office/powerpoint/2010/main" val="12170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DFB6-3F9C-44C9-B457-50D7E798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7EF04-5B16-458B-96CF-C8EBC907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905"/>
            <a:ext cx="6376516" cy="4234834"/>
          </a:xfrm>
        </p:spPr>
        <p:txBody>
          <a:bodyPr>
            <a:normAutofit/>
          </a:bodyPr>
          <a:lstStyle/>
          <a:p>
            <a:r>
              <a:rPr lang="en-US" b="1" dirty="0"/>
              <a:t>XSEDE and SDSC</a:t>
            </a:r>
          </a:p>
          <a:p>
            <a:r>
              <a:rPr lang="en-US" sz="2000" dirty="0"/>
              <a:t>Chris Myers*, Senior Research Associate, </a:t>
            </a:r>
            <a:r>
              <a:rPr lang="en-US" sz="2000" dirty="0">
                <a:hlinkClick r:id="rId3"/>
              </a:rPr>
              <a:t>Center for Advanced Computing</a:t>
            </a:r>
            <a:r>
              <a:rPr lang="en-US" sz="2000" dirty="0"/>
              <a:t>, Adjunct Professor, Dept. of Physics, Cornell University</a:t>
            </a:r>
          </a:p>
          <a:p>
            <a:r>
              <a:rPr lang="en-US" sz="2000" dirty="0"/>
              <a:t>Susan </a:t>
            </a:r>
            <a:r>
              <a:rPr lang="en-US" sz="2000" dirty="0" err="1"/>
              <a:t>Mehringer</a:t>
            </a:r>
            <a:r>
              <a:rPr lang="en-US" sz="2000" dirty="0"/>
              <a:t>*, Associate Director, Consulting, Cornell University Center for Advanced Computing, &amp; XSEDE L3 for Training, WBS 2.1.2</a:t>
            </a:r>
          </a:p>
          <a:p>
            <a:r>
              <a:rPr lang="en-US" sz="2000" dirty="0"/>
              <a:t>Kate </a:t>
            </a:r>
            <a:r>
              <a:rPr lang="en-US" sz="2000" dirty="0" err="1"/>
              <a:t>Starbird</a:t>
            </a:r>
            <a:r>
              <a:rPr lang="en-US" sz="2000" dirty="0"/>
              <a:t>, Associate Professor, Human Centered Design &amp; Eng., U. of Washington </a:t>
            </a:r>
          </a:p>
          <a:p>
            <a:r>
              <a:rPr lang="en-US" sz="2000" dirty="0"/>
              <a:t>Jen </a:t>
            </a:r>
            <a:r>
              <a:rPr lang="en-US" sz="2000" dirty="0" err="1"/>
              <a:t>Zeimke</a:t>
            </a:r>
            <a:r>
              <a:rPr lang="en-US" sz="2000" dirty="0"/>
              <a:t>, Associate Professor, Political Science, John Carroll Univ.</a:t>
            </a:r>
          </a:p>
          <a:p>
            <a:r>
              <a:rPr lang="en-US" sz="2000" dirty="0"/>
              <a:t>Mary Thomas and Bob </a:t>
            </a:r>
            <a:r>
              <a:rPr lang="en-US" sz="2000" dirty="0" err="1"/>
              <a:t>Sinkovits</a:t>
            </a:r>
            <a:r>
              <a:rPr lang="en-US" sz="2000" dirty="0"/>
              <a:t>, SDSC User Training</a:t>
            </a:r>
          </a:p>
        </p:txBody>
      </p:sp>
      <p:pic>
        <p:nvPicPr>
          <p:cNvPr id="1026" name="Picture 2" descr="Image result for jen ziemke john carroll university">
            <a:extLst>
              <a:ext uri="{FF2B5EF4-FFF2-40B4-BE49-F238E27FC236}">
                <a16:creationId xmlns:a16="http://schemas.microsoft.com/office/drawing/2014/main" id="{17FB2A8E-F235-48ED-AB77-E75342195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448" y="3017480"/>
            <a:ext cx="1311352" cy="1615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san Mehringer">
            <a:extLst>
              <a:ext uri="{FF2B5EF4-FFF2-40B4-BE49-F238E27FC236}">
                <a16:creationId xmlns:a16="http://schemas.microsoft.com/office/drawing/2014/main" id="{D9A0FA5B-E0B4-4FE5-8D6E-DE6AAFE6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185" y="1407119"/>
            <a:ext cx="1391261" cy="1391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4C694C-C830-4B2C-B5B8-D0AA6E22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64" y="1127631"/>
            <a:ext cx="1689169" cy="112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ate starbird">
            <a:extLst>
              <a:ext uri="{FF2B5EF4-FFF2-40B4-BE49-F238E27FC236}">
                <a16:creationId xmlns:a16="http://schemas.microsoft.com/office/drawing/2014/main" id="{807A581C-BD9B-40DB-BEDF-AD623E69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02" y="2594267"/>
            <a:ext cx="1675763" cy="167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ry thomas sdsu">
            <a:extLst>
              <a:ext uri="{FF2B5EF4-FFF2-40B4-BE49-F238E27FC236}">
                <a16:creationId xmlns:a16="http://schemas.microsoft.com/office/drawing/2014/main" id="{D189523D-93D7-461B-BEBF-962D4BABD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02" y="4521587"/>
            <a:ext cx="1702895" cy="174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bob sinkovits sdsc">
            <a:extLst>
              <a:ext uri="{FF2B5EF4-FFF2-40B4-BE49-F238E27FC236}">
                <a16:creationId xmlns:a16="http://schemas.microsoft.com/office/drawing/2014/main" id="{CCD9A7E3-E42C-4F06-A52D-68576458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185" y="4852111"/>
            <a:ext cx="1394414" cy="174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E70ED-A665-4FCD-8A84-FFCD6C389510}"/>
              </a:ext>
            </a:extLst>
          </p:cNvPr>
          <p:cNvSpPr txBox="1"/>
          <p:nvPr/>
        </p:nvSpPr>
        <p:spPr>
          <a:xfrm>
            <a:off x="743579" y="5862725"/>
            <a:ext cx="6023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*Data Science With Python Tutorial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Cornell Virtual Workshop, https://cvw.cac.cornell.edu/</a:t>
            </a:r>
          </a:p>
        </p:txBody>
      </p:sp>
    </p:spTree>
    <p:extLst>
      <p:ext uri="{BB962C8B-B14F-4D97-AF65-F5344CB8AC3E}">
        <p14:creationId xmlns:p14="http://schemas.microsoft.com/office/powerpoint/2010/main" val="248636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D1C0-4F2E-42A5-9C74-F4898A24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This Webinar Was Inspired By</a:t>
            </a:r>
            <a:br>
              <a:rPr lang="en-US" sz="5300" b="1" dirty="0"/>
            </a:br>
            <a:r>
              <a:rPr lang="en-US" sz="5300" b="1" dirty="0"/>
              <a:t>Python for Data Science – Parts 1 &amp; 2</a:t>
            </a:r>
            <a:br>
              <a:rPr lang="en-US" sz="5300" b="1" dirty="0"/>
            </a:br>
            <a:r>
              <a:rPr lang="en-US" dirty="0"/>
              <a:t>XSEDE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D18F-9B1F-4231-B720-9E6E5E018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5635"/>
            <a:ext cx="10515600" cy="38313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Cornell Virtual Workshop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FF0000"/>
                </a:solidFill>
                <a:hlinkClick r:id="rId2"/>
              </a:rPr>
              <a:t>https://cvw.cac.cornell.edu/PyDataSci1/</a:t>
            </a:r>
            <a:endParaRPr lang="en-US" sz="36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rgbClr val="FF0000"/>
                </a:solidFill>
                <a:hlinkClick r:id="rId3"/>
              </a:rPr>
              <a:t>https://cvw.cac.cornell.edu/PyDataSci2/</a:t>
            </a:r>
            <a:endParaRPr lang="en-US" sz="36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5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6FD-9A3A-41AC-8156-F757783D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6F431-6FCD-434C-B61B-29A8D31B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44" y="1489005"/>
            <a:ext cx="10515600" cy="13255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“Project </a:t>
            </a:r>
            <a:r>
              <a:rPr lang="en-US" dirty="0" err="1"/>
              <a:t>Jupyter</a:t>
            </a:r>
            <a:r>
              <a:rPr lang="en-US" dirty="0"/>
              <a:t> exists to develop open-source software, open-standards, and services for interactive computing across dozens of programming languages.”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https://jupyter.org/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048F6-F72B-4B57-AA2E-1BFE555B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90" y="2747587"/>
            <a:ext cx="7348695" cy="38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3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4157-FDEC-447D-96B8-47C76B64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Menagerie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C035-AFFB-4226-8CCA-1B914047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A34E1-0A01-4790-8858-6312494B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23" y="2506775"/>
            <a:ext cx="8358554" cy="1980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6E752-9C0C-4715-95A2-F1EF30AF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06" y="4620525"/>
            <a:ext cx="8364005" cy="2067507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0A73D5C9-D614-451F-A903-CB8333AE1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D593E-9700-402D-9BC7-583E2C5E3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784" y="1332266"/>
            <a:ext cx="2924293" cy="1294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6E2E6-C7C5-494B-941E-DBFF0E09C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496" y="1382160"/>
            <a:ext cx="2562330" cy="11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7F32-44A2-4F7D-BCEB-40E2799D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9A63-C976-487C-B104-0D87E53C4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04BF-BCBF-40BE-9857-1322A61B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77" y="94063"/>
            <a:ext cx="8301542" cy="60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31320-E243-405D-9761-808B06BC0F77}"/>
              </a:ext>
            </a:extLst>
          </p:cNvPr>
          <p:cNvSpPr txBox="1"/>
          <p:nvPr/>
        </p:nvSpPr>
        <p:spPr>
          <a:xfrm>
            <a:off x="436172" y="6377410"/>
            <a:ext cx="1074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FF0000"/>
                </a:solidFill>
              </a:rPr>
              <a:t>Courtesy: Jake </a:t>
            </a:r>
            <a:r>
              <a:rPr lang="en-US" sz="1200" b="1" i="1" dirty="0" err="1">
                <a:solidFill>
                  <a:srgbClr val="FF0000"/>
                </a:solidFill>
              </a:rPr>
              <a:t>VanderPlas</a:t>
            </a:r>
            <a:r>
              <a:rPr lang="en-US" sz="1200" b="1" i="1" dirty="0">
                <a:solidFill>
                  <a:srgbClr val="FF0000"/>
                </a:solidFill>
              </a:rPr>
              <a:t> The Python Visualization Landscape </a:t>
            </a:r>
            <a:r>
              <a:rPr lang="en-US" sz="1200" b="1" i="1" dirty="0" err="1">
                <a:solidFill>
                  <a:srgbClr val="FF0000"/>
                </a:solidFill>
              </a:rPr>
              <a:t>PyCon</a:t>
            </a:r>
            <a:r>
              <a:rPr lang="en-US" sz="1200" b="1" i="1" dirty="0">
                <a:solidFill>
                  <a:srgbClr val="FF0000"/>
                </a:solidFill>
              </a:rPr>
              <a:t> 2017, </a:t>
            </a:r>
            <a:r>
              <a:rPr lang="en-US" sz="1200" dirty="0">
                <a:hlinkClick r:id="rId3"/>
              </a:rPr>
              <a:t>https://www.youtube.com/watch?time_continue=134&amp;v=eVET9IYgbao&amp;feature=emb_logo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7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F46E-F1F6-4186-87BA-986C57A1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Bokeh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D1B3-1585-4184-BC82-8BC87B65A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1338280"/>
            <a:ext cx="10515600" cy="142501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“Bokeh is an interactive visualization library for modern web browsers. It serves as a web-based front end to matplotlib using JavaScript behind the scenes to run in a browser”.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hlinkClick r:id="rId3"/>
              </a:rPr>
              <a:t>https://docs.bokeh.org/en/latest/index.html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6C58-5DEE-41F6-9DD4-3E170D032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911" y="2870026"/>
            <a:ext cx="7810919" cy="33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44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525</Words>
  <Application>Microsoft Office PowerPoint</Application>
  <PresentationFormat>Widescreen</PresentationFormat>
  <Paragraphs>64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Data Visualization With Python Using Jupyter Notebooks</vt:lpstr>
      <vt:lpstr>About Me</vt:lpstr>
      <vt:lpstr>The John Muir Trail</vt:lpstr>
      <vt:lpstr>Acknowledgements</vt:lpstr>
      <vt:lpstr>This Webinar Was Inspired By Python for Data Science – Parts 1 &amp; 2 XSEDE Tutorials</vt:lpstr>
      <vt:lpstr>The Jupyter Project</vt:lpstr>
      <vt:lpstr>The Jupyter Menagerie</vt:lpstr>
      <vt:lpstr>PowerPoint Presentation</vt:lpstr>
      <vt:lpstr>Bokeh</vt:lpstr>
      <vt:lpstr>HoloViz</vt:lpstr>
      <vt:lpstr>Seaborn</vt:lpstr>
      <vt:lpstr>Ways to Access Jupyter on XSEDE Systems</vt:lpstr>
      <vt:lpstr>Warning About My Programming Expertise</vt:lpstr>
      <vt:lpstr>Let’s just jump into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Sale</dc:creator>
  <cp:lastModifiedBy>Sale, Jeff</cp:lastModifiedBy>
  <cp:revision>21</cp:revision>
  <dcterms:created xsi:type="dcterms:W3CDTF">2019-12-11T23:18:13Z</dcterms:created>
  <dcterms:modified xsi:type="dcterms:W3CDTF">2020-10-09T15:04:29Z</dcterms:modified>
</cp:coreProperties>
</file>